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7"/>
  </p:notesMasterIdLst>
  <p:sldIdLst>
    <p:sldId id="357" r:id="rId2"/>
    <p:sldId id="358" r:id="rId3"/>
    <p:sldId id="353" r:id="rId4"/>
    <p:sldId id="339" r:id="rId5"/>
    <p:sldId id="340" r:id="rId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21A5"/>
    <a:srgbClr val="171BAF"/>
    <a:srgbClr val="C40239"/>
    <a:srgbClr val="EC1452"/>
    <a:srgbClr val="1450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17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28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F4D31-0612-43E5-A346-51E1A5307679}" type="datetimeFigureOut">
              <a:rPr kumimoji="1" lang="ja-JP" altLang="en-US" smtClean="0"/>
              <a:t>2018/5/17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D947C5-8B8A-4C31-9E36-6DA035EC366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61912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39470-A5BC-4E41-80A0-C549FB1A5CEF}" type="datetime1">
              <a:rPr kumimoji="1" lang="ja-JP" altLang="en-US" smtClean="0"/>
              <a:t>2018/5/17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個人情報保護委員会事務局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2BF7-BF70-4F4B-9BDD-436285D2844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48506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1901-1446-4DF8-9179-F11CC7F87CB5}" type="datetime1">
              <a:rPr kumimoji="1" lang="ja-JP" altLang="en-US" smtClean="0"/>
              <a:t>2018/5/17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個人情報保護委員会事務局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2BF7-BF70-4F4B-9BDD-436285D2844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4838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8738E-18F5-4920-AAD3-9DD4EE58EC08}" type="datetime1">
              <a:rPr kumimoji="1" lang="ja-JP" altLang="en-US" smtClean="0"/>
              <a:t>2018/5/17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個人情報保護委員会事務局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2BF7-BF70-4F4B-9BDD-436285D2844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38693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4D14-8FBE-43EA-B40E-E09B8DD10227}" type="datetime1">
              <a:rPr kumimoji="1" lang="ja-JP" altLang="en-US" smtClean="0"/>
              <a:t>2018/5/17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個人情報保護委員会事務局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2BF7-BF70-4F4B-9BDD-436285D2844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874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85CE5-112E-4C40-BEC8-10367321ADDB}" type="datetime1">
              <a:rPr kumimoji="1" lang="ja-JP" altLang="en-US" smtClean="0"/>
              <a:t>2018/5/17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個人情報保護委員会事務局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2BF7-BF70-4F4B-9BDD-436285D2844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4538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23317-0EAE-4F25-9E4A-CD31A7FAA8A0}" type="datetime1">
              <a:rPr kumimoji="1" lang="ja-JP" altLang="en-US" smtClean="0"/>
              <a:t>2018/5/17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個人情報保護委員会事務局</a:t>
            </a:r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2BF7-BF70-4F4B-9BDD-436285D2844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4513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BA755-9A77-4C01-BE74-6251FD2CA833}" type="datetime1">
              <a:rPr kumimoji="1" lang="ja-JP" altLang="en-US" smtClean="0"/>
              <a:t>2018/5/17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個人情報保護委員会事務局</a:t>
            </a:r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2BF7-BF70-4F4B-9BDD-436285D2844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3966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91A1B-5023-4CD3-BADA-3219F1DFA77E}" type="datetime1">
              <a:rPr kumimoji="1" lang="ja-JP" altLang="en-US" smtClean="0"/>
              <a:t>2018/5/17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個人情報保護委員会事務局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2BF7-BF70-4F4B-9BDD-436285D2844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8098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1BB17-D1E9-4060-935F-23D9FEED33C8}" type="datetime1">
              <a:rPr kumimoji="1" lang="ja-JP" altLang="en-US" smtClean="0"/>
              <a:t>2018/5/17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 smtClean="0"/>
              <a:t>個人情報保護委員会事務局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2BF7-BF70-4F4B-9BDD-436285D2844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8997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6EE8-A310-45E2-8A14-5884F751E96A}" type="datetime1">
              <a:rPr kumimoji="1" lang="ja-JP" altLang="en-US" smtClean="0"/>
              <a:t>2018/5/17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個人情報保護委員会事務局</a:t>
            </a:r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2BF7-BF70-4F4B-9BDD-436285D2844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0798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B3071-2F66-4C0A-B62D-A38802BBA537}" type="datetime1">
              <a:rPr kumimoji="1" lang="ja-JP" altLang="en-US" smtClean="0"/>
              <a:t>2018/5/17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個人情報保護委員会事務局</a:t>
            </a:r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2BF7-BF70-4F4B-9BDD-436285D2844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983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CA97F-78D8-48DC-8889-2EB6BFF3D2A9}" type="datetime1">
              <a:rPr kumimoji="1" lang="ja-JP" altLang="en-US" smtClean="0"/>
              <a:t>2018/5/17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zh-TW" altLang="en-US" smtClean="0"/>
              <a:t>個人情報保護委員会事務局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C2BF7-BF70-4F4B-9BDD-436285D2844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5290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607207"/>
            <a:ext cx="7772400" cy="2387600"/>
          </a:xfrm>
        </p:spPr>
        <p:txBody>
          <a:bodyPr>
            <a:normAutofit/>
          </a:bodyPr>
          <a:lstStyle/>
          <a:p>
            <a:r>
              <a:rPr kumimoji="1" lang="en-US" altLang="ja-JP" sz="4800" b="1" dirty="0" smtClean="0"/>
              <a:t/>
            </a:r>
            <a:br>
              <a:rPr kumimoji="1" lang="en-US" altLang="ja-JP" sz="4800" b="1" dirty="0" smtClean="0"/>
            </a:br>
            <a:r>
              <a:rPr lang="en-US" altLang="ja-JP" sz="4800" dirty="0">
                <a:latin typeface="+mj-ea"/>
              </a:rPr>
              <a:t>GDPR</a:t>
            </a:r>
            <a:r>
              <a:rPr lang="ja-JP" altLang="en-US" sz="4800" dirty="0"/>
              <a:t>の適用開始に向けて</a:t>
            </a:r>
            <a:endParaRPr kumimoji="1" lang="ja-JP" altLang="en-US" sz="44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5756" y="4786893"/>
            <a:ext cx="6858000" cy="480565"/>
          </a:xfrm>
        </p:spPr>
        <p:txBody>
          <a:bodyPr>
            <a:noAutofit/>
          </a:bodyPr>
          <a:lstStyle/>
          <a:p>
            <a:r>
              <a:rPr lang="ja-JP" altLang="en-US" sz="3200" dirty="0" smtClean="0"/>
              <a:t>個人情報保護委員会</a:t>
            </a:r>
            <a:r>
              <a:rPr lang="ja-JP" altLang="en-US" sz="3200" dirty="0"/>
              <a:t>事務局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269671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円/楕円 9" descr="&#10;" title="　"/>
          <p:cNvSpPr/>
          <p:nvPr/>
        </p:nvSpPr>
        <p:spPr bwMode="auto">
          <a:xfrm>
            <a:off x="1481162" y="4251232"/>
            <a:ext cx="90" cy="239750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1087595"/>
            <a:endParaRPr lang="ja-JP" altLang="en-US" sz="1108" dirty="0">
              <a:solidFill>
                <a:srgbClr val="000000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29486" y="3508039"/>
            <a:ext cx="8651603" cy="94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1385" b="1" u="sng" dirty="0">
              <a:latin typeface="+mn-ea"/>
              <a:cs typeface="Meiryo UI" panose="020B0604030504040204" pitchFamily="50" charset="-128"/>
            </a:endParaRPr>
          </a:p>
          <a:p>
            <a:endParaRPr lang="ja-JP" altLang="ja-JP" sz="1385" dirty="0">
              <a:latin typeface="+mn-ea"/>
              <a:cs typeface="Meiryo UI" panose="020B0604030504040204" pitchFamily="50" charset="-128"/>
            </a:endParaRPr>
          </a:p>
          <a:p>
            <a:endParaRPr lang="ja-JP" altLang="ja-JP" sz="1385" dirty="0">
              <a:latin typeface="+mn-ea"/>
              <a:cs typeface="Meiryo UI" panose="020B0604030504040204" pitchFamily="50" charset="-128"/>
            </a:endParaRPr>
          </a:p>
          <a:p>
            <a:r>
              <a:rPr lang="ja-JP" altLang="en-US" sz="1385" dirty="0">
                <a:latin typeface="+mn-ea"/>
                <a:cs typeface="Meiryo UI" panose="020B0604030504040204" pitchFamily="50" charset="-128"/>
              </a:rPr>
              <a:t>　　　</a:t>
            </a:r>
            <a:endParaRPr lang="ja-JP" altLang="ja-JP" sz="1385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129486" y="6429695"/>
            <a:ext cx="8854857" cy="362220"/>
          </a:xfrm>
          <a:prstGeom prst="roundRect">
            <a:avLst>
              <a:gd name="adj" fmla="val 8367"/>
            </a:avLst>
          </a:prstGeom>
          <a:solidFill>
            <a:schemeClr val="accent5">
              <a:lumMod val="20000"/>
              <a:lumOff val="80000"/>
            </a:schemeClr>
          </a:solidFill>
          <a:ln w="889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marL="449263" indent="-2921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最大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2,000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万ユーロまたは全世界年間売上高の４％の制裁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金</a:t>
            </a: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1430" y="668296"/>
            <a:ext cx="9014514" cy="830997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</a:pPr>
            <a:r>
              <a:rPr lang="ja-JP" altLang="en-US" sz="16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「データ保護指令」に基づく各国</a:t>
            </a:r>
            <a:r>
              <a:rPr lang="ja-JP" altLang="en-US" sz="160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</a:t>
            </a:r>
            <a:r>
              <a:rPr lang="ja-JP" altLang="en-US" sz="16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に代わり、</a:t>
            </a:r>
            <a:r>
              <a:rPr lang="en-US" altLang="ja-JP" sz="16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6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6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6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</a:t>
            </a:r>
            <a:r>
              <a:rPr lang="ja-JP" altLang="en-US" sz="16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日からは「一般</a:t>
            </a:r>
            <a:r>
              <a:rPr lang="ja-JP" altLang="en-US" sz="160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データ保護</a:t>
            </a:r>
            <a:r>
              <a:rPr lang="ja-JP" altLang="en-US" sz="16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規則」（</a:t>
            </a:r>
            <a:r>
              <a:rPr lang="en-US" altLang="ja-JP" sz="160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GDPR: General Data Protection Regulation</a:t>
            </a:r>
            <a:r>
              <a:rPr lang="ja-JP" altLang="en-US" sz="16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）が</a:t>
            </a:r>
            <a:r>
              <a:rPr lang="en-US" altLang="ja-JP" sz="16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EU</a:t>
            </a:r>
            <a:r>
              <a:rPr lang="ja-JP" altLang="en-US" sz="16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加盟国（及び</a:t>
            </a:r>
            <a:r>
              <a:rPr lang="en-US" altLang="ja-JP" sz="16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EEA</a:t>
            </a:r>
            <a:r>
              <a:rPr lang="ja-JP" altLang="en-US" sz="16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協定に基づき</a:t>
            </a:r>
            <a:r>
              <a:rPr lang="en-US" altLang="ja-JP" sz="16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EU</a:t>
            </a:r>
            <a:r>
              <a:rPr lang="ja-JP" altLang="en-US" sz="16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法の適用を受けるアイスランド、リヒテンシュタイン、ノルウェー）に直接適用される。</a:t>
            </a:r>
            <a:endParaRPr lang="ja-JP" altLang="en-US" sz="1600" kern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3877" y="65316"/>
            <a:ext cx="9140123" cy="42801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2400" dirty="0" smtClean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GDPR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129486" y="1852273"/>
          <a:ext cx="8875011" cy="2892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4555"/>
                <a:gridCol w="3500755"/>
                <a:gridCol w="3219701"/>
              </a:tblGrid>
              <a:tr h="338768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GDPR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個人情報保護法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313729">
                <a:tc>
                  <a:txBody>
                    <a:bodyPr/>
                    <a:lstStyle/>
                    <a:p>
                      <a:pPr marL="0"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センシティブデータ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取扱い禁止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取得と提供には本人の事前同意が必要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87445">
                <a:tc>
                  <a:txBody>
                    <a:bodyPr/>
                    <a:lstStyle/>
                    <a:p>
                      <a:pPr marL="0"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アクセス権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全ての個人データが対象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ヶ月以上保有の個人データのみ対象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83280">
                <a:tc>
                  <a:txBody>
                    <a:bodyPr/>
                    <a:lstStyle/>
                    <a:p>
                      <a:pPr marL="0"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データポータビリティの権利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認められる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開示請求権あり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304109">
                <a:tc>
                  <a:txBody>
                    <a:bodyPr/>
                    <a:lstStyle/>
                    <a:p>
                      <a:pPr marL="0"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データの取扱いの記録義務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全ての取扱いが対象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第三者提供時のみ対象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481576">
                <a:tc>
                  <a:txBody>
                    <a:bodyPr/>
                    <a:lstStyle/>
                    <a:p>
                      <a:pPr marL="0"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データ漏えい時の監督当局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algn="l"/>
                      <a:r>
                        <a:rPr kumimoji="1" lang="ja-JP" altLang="en-US" sz="14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への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通知義務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リスクをもたらす可能性が高い場合には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72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時間以内に通知する義務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委員会告示等に従い報告する努力義務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ただし、時間制限の規定なし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750691">
                <a:tc>
                  <a:txBody>
                    <a:bodyPr/>
                    <a:lstStyle/>
                    <a:p>
                      <a:pPr marL="0" algn="l"/>
                      <a:r>
                        <a:rPr kumimoji="1" lang="ja-JP" altLang="en-US" sz="140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データ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保護オフィサー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次の場合に任命義務あり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spcBef>
                          <a:spcPts val="600"/>
                        </a:spcBef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●定期的かつ体系的な大規模監視を必要とする場合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●大規模のセンシティブデータを処理する場合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任命義務なし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ただし、従業者の監督義務や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安全管理措置を講じる義務あり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3877" y="1520722"/>
            <a:ext cx="27286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事業者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の義務の例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877" y="6107214"/>
            <a:ext cx="27286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違反時の制裁金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878" y="502961"/>
            <a:ext cx="9140122" cy="5124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031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129485" y="5076601"/>
            <a:ext cx="8854857" cy="1030786"/>
          </a:xfrm>
          <a:prstGeom prst="roundRect">
            <a:avLst>
              <a:gd name="adj" fmla="val 8367"/>
            </a:avLst>
          </a:prstGeom>
          <a:solidFill>
            <a:schemeClr val="accent5">
              <a:lumMod val="20000"/>
              <a:lumOff val="80000"/>
            </a:schemeClr>
          </a:solidFill>
          <a:ln w="889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marL="449263" indent="-2921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EU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域内の個人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に向けた商品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サービスの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提供　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9263" indent="-2921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EU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域内の個人の行動監視（追跡）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57163">
              <a:spcBef>
                <a:spcPts val="600"/>
              </a:spcBef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に伴う個人データの取扱いに対しては、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EU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域外所在の事業者についても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GDPR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が適用される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当該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EU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域外所在事業者は、ＥＵ域内に拠点をもつ代理人を指定しなければならない）</a:t>
            </a: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877" y="4763255"/>
            <a:ext cx="4792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【EU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域外の事業者にも適用される可能性：域外適用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61012" y="5152890"/>
            <a:ext cx="39399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言語・通貨・消費者への言及等の事情により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EU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に対する商品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サービスの提供の意図が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明白か否かが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基準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898048" y="657973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1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81436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36" y="3963284"/>
            <a:ext cx="8389626" cy="1763881"/>
          </a:xfrm>
          <a:prstGeom prst="rect">
            <a:avLst/>
          </a:prstGeom>
        </p:spPr>
      </p:pic>
      <p:sp>
        <p:nvSpPr>
          <p:cNvPr id="10" name="タイトル 1"/>
          <p:cNvSpPr txBox="1">
            <a:spLocks/>
          </p:cNvSpPr>
          <p:nvPr/>
        </p:nvSpPr>
        <p:spPr>
          <a:xfrm>
            <a:off x="33509" y="13243"/>
            <a:ext cx="9097791" cy="471834"/>
          </a:xfrm>
          <a:prstGeom prst="rect">
            <a:avLst/>
          </a:prstGeom>
        </p:spPr>
        <p:txBody>
          <a:bodyPr lIns="109079" tIns="54539" rIns="109079" bIns="54539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779173">
              <a:defRPr/>
            </a:pPr>
            <a:r>
              <a:rPr lang="ja-JP" altLang="en-US" sz="2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委員会ウェブサイトにおける</a:t>
            </a:r>
            <a:r>
              <a:rPr lang="en-US" altLang="ja-JP" sz="2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GDPR</a:t>
            </a:r>
            <a:r>
              <a:rPr lang="ja-JP" altLang="en-US" sz="2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情報の提供</a:t>
            </a:r>
            <a:endParaRPr lang="en-US" altLang="ja-JP" sz="2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878" y="502961"/>
            <a:ext cx="9140122" cy="5124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031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376253" y="613119"/>
            <a:ext cx="8317840" cy="422368"/>
          </a:xfrm>
          <a:prstGeom prst="roundRect">
            <a:avLst>
              <a:gd name="adj" fmla="val 8367"/>
            </a:avLst>
          </a:prstGeom>
          <a:solidFill>
            <a:schemeClr val="accent5">
              <a:lumMod val="20000"/>
              <a:lumOff val="80000"/>
            </a:schemeClr>
          </a:solidFill>
          <a:ln w="889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66462" rIns="66462" bIns="66462" rtlCol="0" anchor="ctr" anchorCtr="0"/>
          <a:lstStyle/>
          <a:p>
            <a:pPr marL="86458" algn="ctr">
              <a:tabLst>
                <a:tab pos="86458" algn="l"/>
              </a:tabLst>
            </a:pPr>
            <a:r>
              <a:rPr lang="ja-JP" altLang="en-US" sz="1846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アクセスは委員会ウェブサイトトップページから</a:t>
            </a:r>
            <a:endParaRPr lang="ja-JP" altLang="en-US" sz="1846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331314" y="5898141"/>
            <a:ext cx="4747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トップページ右のバナーから</a:t>
            </a:r>
            <a:r>
              <a:rPr lang="en-US" altLang="ja-JP" sz="1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GDPR</a:t>
            </a:r>
            <a:r>
              <a:rPr lang="ja-JP" altLang="en-US" sz="1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情報ページ</a:t>
            </a:r>
            <a:r>
              <a:rPr lang="ja-JP" altLang="en-US" sz="1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へ！</a:t>
            </a:r>
            <a:endParaRPr lang="en-US" altLang="ja-JP" sz="18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31" y="1151475"/>
            <a:ext cx="8350624" cy="2155265"/>
          </a:xfrm>
          <a:prstGeom prst="rect">
            <a:avLst/>
          </a:prstGeom>
        </p:spPr>
      </p:pic>
      <p:sp>
        <p:nvSpPr>
          <p:cNvPr id="23" name="フリーフォーム 22"/>
          <p:cNvSpPr/>
          <p:nvPr/>
        </p:nvSpPr>
        <p:spPr>
          <a:xfrm>
            <a:off x="374279" y="3281085"/>
            <a:ext cx="8297405" cy="453857"/>
          </a:xfrm>
          <a:custGeom>
            <a:avLst/>
            <a:gdLst>
              <a:gd name="connsiteX0" fmla="*/ 0 w 6427694"/>
              <a:gd name="connsiteY0" fmla="*/ 349624 h 349624"/>
              <a:gd name="connsiteX1" fmla="*/ 1532965 w 6427694"/>
              <a:gd name="connsiteY1" fmla="*/ 134471 h 349624"/>
              <a:gd name="connsiteX2" fmla="*/ 4383741 w 6427694"/>
              <a:gd name="connsiteY2" fmla="*/ 255494 h 349624"/>
              <a:gd name="connsiteX3" fmla="*/ 6320118 w 6427694"/>
              <a:gd name="connsiteY3" fmla="*/ 13447 h 349624"/>
              <a:gd name="connsiteX4" fmla="*/ 6427694 w 6427694"/>
              <a:gd name="connsiteY4" fmla="*/ 0 h 349624"/>
              <a:gd name="connsiteX5" fmla="*/ 6427694 w 6427694"/>
              <a:gd name="connsiteY5" fmla="*/ 0 h 349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27694" h="349624">
                <a:moveTo>
                  <a:pt x="0" y="349624"/>
                </a:moveTo>
                <a:cubicBezTo>
                  <a:pt x="401171" y="249891"/>
                  <a:pt x="802342" y="150159"/>
                  <a:pt x="1532965" y="134471"/>
                </a:cubicBezTo>
                <a:cubicBezTo>
                  <a:pt x="2263588" y="118783"/>
                  <a:pt x="3585882" y="275665"/>
                  <a:pt x="4383741" y="255494"/>
                </a:cubicBezTo>
                <a:cubicBezTo>
                  <a:pt x="5181600" y="235323"/>
                  <a:pt x="6320118" y="13447"/>
                  <a:pt x="6320118" y="13447"/>
                </a:cubicBezTo>
                <a:lnTo>
                  <a:pt x="6427694" y="0"/>
                </a:lnTo>
                <a:lnTo>
                  <a:pt x="6427694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" name="フリーフォーム 23"/>
          <p:cNvSpPr/>
          <p:nvPr/>
        </p:nvSpPr>
        <p:spPr>
          <a:xfrm>
            <a:off x="374279" y="3375214"/>
            <a:ext cx="8243359" cy="481989"/>
          </a:xfrm>
          <a:custGeom>
            <a:avLst/>
            <a:gdLst>
              <a:gd name="connsiteX0" fmla="*/ 0 w 6427694"/>
              <a:gd name="connsiteY0" fmla="*/ 349624 h 349624"/>
              <a:gd name="connsiteX1" fmla="*/ 1532965 w 6427694"/>
              <a:gd name="connsiteY1" fmla="*/ 134471 h 349624"/>
              <a:gd name="connsiteX2" fmla="*/ 4383741 w 6427694"/>
              <a:gd name="connsiteY2" fmla="*/ 255494 h 349624"/>
              <a:gd name="connsiteX3" fmla="*/ 6320118 w 6427694"/>
              <a:gd name="connsiteY3" fmla="*/ 13447 h 349624"/>
              <a:gd name="connsiteX4" fmla="*/ 6427694 w 6427694"/>
              <a:gd name="connsiteY4" fmla="*/ 0 h 349624"/>
              <a:gd name="connsiteX5" fmla="*/ 6427694 w 6427694"/>
              <a:gd name="connsiteY5" fmla="*/ 0 h 349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27694" h="349624">
                <a:moveTo>
                  <a:pt x="0" y="349624"/>
                </a:moveTo>
                <a:cubicBezTo>
                  <a:pt x="401171" y="249891"/>
                  <a:pt x="802342" y="150159"/>
                  <a:pt x="1532965" y="134471"/>
                </a:cubicBezTo>
                <a:cubicBezTo>
                  <a:pt x="2263588" y="118783"/>
                  <a:pt x="3585882" y="275665"/>
                  <a:pt x="4383741" y="255494"/>
                </a:cubicBezTo>
                <a:cubicBezTo>
                  <a:pt x="5181600" y="235323"/>
                  <a:pt x="6320118" y="13447"/>
                  <a:pt x="6320118" y="13447"/>
                </a:cubicBezTo>
                <a:lnTo>
                  <a:pt x="6427694" y="0"/>
                </a:lnTo>
                <a:lnTo>
                  <a:pt x="6427694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5" name="角丸四角形 24"/>
          <p:cNvSpPr/>
          <p:nvPr/>
        </p:nvSpPr>
        <p:spPr>
          <a:xfrm>
            <a:off x="6816653" y="4085545"/>
            <a:ext cx="2207618" cy="833351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6" name="右矢印 25"/>
          <p:cNvSpPr/>
          <p:nvPr/>
        </p:nvSpPr>
        <p:spPr>
          <a:xfrm rot="7892548">
            <a:off x="5954854" y="5259948"/>
            <a:ext cx="1072107" cy="2849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898048" y="657973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2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953082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/>
          <p:cNvSpPr txBox="1">
            <a:spLocks/>
          </p:cNvSpPr>
          <p:nvPr/>
        </p:nvSpPr>
        <p:spPr>
          <a:xfrm>
            <a:off x="33509" y="13243"/>
            <a:ext cx="9097791" cy="471834"/>
          </a:xfrm>
          <a:prstGeom prst="rect">
            <a:avLst/>
          </a:prstGeom>
        </p:spPr>
        <p:txBody>
          <a:bodyPr lIns="109079" tIns="54539" rIns="109079" bIns="54539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779173">
              <a:defRPr/>
            </a:pPr>
            <a:r>
              <a:rPr lang="ja-JP" altLang="en-US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委員会</a:t>
            </a:r>
            <a:r>
              <a:rPr lang="ja-JP" altLang="en-US" sz="2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ウェブ</a:t>
            </a:r>
            <a:r>
              <a:rPr lang="ja-JP" altLang="en-US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サイトにおける</a:t>
            </a:r>
            <a:r>
              <a:rPr lang="en-US" altLang="ja-JP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GDPR</a:t>
            </a:r>
            <a:r>
              <a:rPr lang="ja-JP" altLang="en-US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情報の提供</a:t>
            </a:r>
            <a:endParaRPr lang="en-US" altLang="ja-JP" sz="2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878" y="502961"/>
            <a:ext cx="9140122" cy="5124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031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03245" y="1035487"/>
            <a:ext cx="8137510" cy="5780302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wrap="square" anchor="ctr" anchorCtr="0">
            <a:noAutofit/>
          </a:bodyPr>
          <a:lstStyle/>
          <a:p>
            <a:pPr marL="623888" indent="-268288" defTabSz="779173">
              <a:spcBef>
                <a:spcPts val="600"/>
              </a:spcBef>
              <a:defRPr/>
            </a:pP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【GDPR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の概要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623888" indent="-268288" defTabSz="779173">
              <a:spcBef>
                <a:spcPts val="600"/>
              </a:spcBef>
              <a:defRPr/>
            </a:pP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【EU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域外適用に関する影響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87425" indent="-363538" defTabSz="779173">
              <a:spcBef>
                <a:spcPts val="600"/>
              </a:spcBef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JIPDEC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GDPR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本文日本語仮訳掲載ページへのリンク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01700" indent="-277813" defTabSz="779173">
              <a:spcBef>
                <a:spcPts val="600"/>
              </a:spcBef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GDPR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ガイドラインの日本語仮訳（データポータビリティ、データ保護オフィサー（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DPO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）、主監督機関及びデータ保護影響評価（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DPIA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）の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本）</a:t>
            </a:r>
            <a:endParaRPr lang="en-US" altLang="ja-JP" sz="105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87425" indent="-363538" defTabSz="779173">
              <a:spcBef>
                <a:spcPts val="600"/>
              </a:spcBef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説明と欧州委員会が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Web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サイトに掲載している資料の日本語仮訳付き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87425" indent="-363538" defTabSz="779173">
              <a:spcBef>
                <a:spcPts val="600"/>
              </a:spcBef>
              <a:defRPr/>
            </a:pP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　欧州委員会　</a:t>
            </a:r>
            <a:r>
              <a:rPr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Infographic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（中小企業向けに簡単にまとめられた</a:t>
            </a:r>
            <a:r>
              <a:rPr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GDPR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説明の日本語仮訳付き）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01700" indent="-277813" defTabSz="779173">
              <a:spcBef>
                <a:spcPts val="600"/>
              </a:spcBef>
              <a:defRPr/>
            </a:pP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　</a:t>
            </a:r>
            <a:r>
              <a:rPr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Fact Sheet “Questions and Answers – Data protection reform package</a:t>
            </a:r>
            <a:r>
              <a: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”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欧州委員会の</a:t>
            </a:r>
            <a:r>
              <a:rPr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GDPR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によるデータ保護改革案についての質疑応答概略の日本語仮訳付き）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23888" indent="-268288" defTabSz="779173">
              <a:spcBef>
                <a:spcPts val="600"/>
              </a:spcBef>
              <a:defRPr/>
            </a:pP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越境データ移転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900113" indent="-276225" defTabSz="779173">
              <a:spcBef>
                <a:spcPts val="600"/>
              </a:spcBef>
              <a:tabLst>
                <a:tab pos="900113" algn="l"/>
              </a:tabLst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EU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域内から域外へ個人データを移転する条件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00113" indent="-276225" defTabSz="779173">
              <a:spcBef>
                <a:spcPts val="600"/>
              </a:spcBef>
              <a:tabLst>
                <a:tab pos="900113" algn="l"/>
              </a:tabLst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EU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が十分なレベルの個人データ保護を保障している旨決定している国・地域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23888" indent="-268288" defTabSz="779173">
              <a:spcBef>
                <a:spcPts val="600"/>
              </a:spcBef>
              <a:defRPr/>
            </a:pP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EU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間の越境データ移転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900113" indent="-276225" defTabSz="779173">
              <a:spcBef>
                <a:spcPts val="600"/>
              </a:spcBef>
              <a:tabLst>
                <a:tab pos="900113" algn="l"/>
              </a:tabLst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我が国から個人データを越境移転する条件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00113" indent="-276225" defTabSz="779173">
              <a:spcBef>
                <a:spcPts val="600"/>
              </a:spcBef>
              <a:tabLst>
                <a:tab pos="900113" algn="l"/>
              </a:tabLst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日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EU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間の対話実績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23888" indent="-268288" defTabSz="779173">
              <a:spcBef>
                <a:spcPts val="600"/>
              </a:spcBef>
              <a:defRPr/>
            </a:pP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参考（外部サイトへのリンク）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900113" indent="-276225" defTabSz="779173">
              <a:spcBef>
                <a:spcPts val="600"/>
              </a:spcBef>
              <a:tabLst>
                <a:tab pos="900113" algn="l"/>
              </a:tabLst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欧州連合　法令関連公開サービスの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GDPR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ページ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00113" indent="-276225" defTabSz="779173">
              <a:spcBef>
                <a:spcPts val="600"/>
              </a:spcBef>
              <a:tabLst>
                <a:tab pos="900113" algn="l"/>
              </a:tabLst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欧州委員会の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GDPR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ガイドラインとその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Q&amp;A</a:t>
            </a:r>
          </a:p>
          <a:p>
            <a:pPr marL="900113" indent="-276225" defTabSz="779173">
              <a:spcBef>
                <a:spcPts val="600"/>
              </a:spcBef>
              <a:tabLst>
                <a:tab pos="900113" algn="l"/>
              </a:tabLst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欧州委員会の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Data Protection Reform - Factsheets 16 Jan 2017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EU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加盟国の各国語）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00113" indent="-276225" defTabSz="779173">
              <a:spcBef>
                <a:spcPts val="600"/>
              </a:spcBef>
              <a:tabLst>
                <a:tab pos="900113" algn="l"/>
              </a:tabLst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英国情報コミッショナーオフィス（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ICO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）の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GDPR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解説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00113" indent="-276225" defTabSz="779173">
              <a:spcBef>
                <a:spcPts val="600"/>
              </a:spcBef>
              <a:tabLst>
                <a:tab pos="900113" algn="l"/>
              </a:tabLst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フランス情報処理と自由に関する国家委員会（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CNIL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）の処理者向け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GDPR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解説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00113" indent="-276225" defTabSz="779173">
              <a:spcBef>
                <a:spcPts val="600"/>
              </a:spcBef>
              <a:tabLst>
                <a:tab pos="900113" algn="l"/>
              </a:tabLst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ルクセンブルクデータ保護機関の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GDPR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に関する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Q&amp;A</a:t>
            </a:r>
          </a:p>
          <a:p>
            <a:pPr marL="900113" indent="-276225" defTabSz="779173">
              <a:spcBef>
                <a:spcPts val="600"/>
              </a:spcBef>
              <a:tabLst>
                <a:tab pos="900113" algn="l"/>
              </a:tabLst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アイルランドデータ保護機関の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GDPR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解説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76253" y="613119"/>
            <a:ext cx="8317840" cy="422368"/>
          </a:xfrm>
          <a:prstGeom prst="roundRect">
            <a:avLst>
              <a:gd name="adj" fmla="val 8367"/>
            </a:avLst>
          </a:prstGeom>
          <a:solidFill>
            <a:schemeClr val="accent5">
              <a:lumMod val="20000"/>
              <a:lumOff val="80000"/>
            </a:schemeClr>
          </a:solidFill>
          <a:ln w="889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66462" rIns="66462" bIns="66462" rtlCol="0" anchor="ctr" anchorCtr="0"/>
          <a:lstStyle/>
          <a:p>
            <a:pPr marL="86458">
              <a:tabLst>
                <a:tab pos="86458" algn="l"/>
              </a:tabLst>
            </a:pPr>
            <a:r>
              <a:rPr lang="ja-JP" altLang="en-US" sz="1846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個人情報保護委員会ウェブサイト　</a:t>
            </a:r>
            <a:r>
              <a:rPr lang="en-US" altLang="ja-JP" sz="1846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GDPR</a:t>
            </a:r>
            <a:r>
              <a:rPr lang="ja-JP" altLang="en-US" sz="1846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情報提供ページのコンテンツ一覧</a:t>
            </a:r>
            <a:endParaRPr lang="ja-JP" altLang="en-US" sz="1846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27296" y="2043953"/>
            <a:ext cx="30428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（その他のガイドラインも順次日本語仮訳を掲載予定）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898048" y="657973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3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25972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/>
          <p:cNvSpPr txBox="1">
            <a:spLocks/>
          </p:cNvSpPr>
          <p:nvPr/>
        </p:nvSpPr>
        <p:spPr>
          <a:xfrm>
            <a:off x="46209" y="13243"/>
            <a:ext cx="9097791" cy="471834"/>
          </a:xfrm>
          <a:prstGeom prst="rect">
            <a:avLst/>
          </a:prstGeom>
        </p:spPr>
        <p:txBody>
          <a:bodyPr lIns="109079" tIns="54539" rIns="109079" bIns="54539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779173">
              <a:defRPr/>
            </a:pPr>
            <a:r>
              <a:rPr lang="en-US" altLang="ja-JP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GDPR</a:t>
            </a:r>
            <a:r>
              <a:rPr lang="ja-JP" altLang="en-US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に関するガイドライン</a:t>
            </a:r>
            <a:endParaRPr lang="en-US" altLang="ja-JP" sz="2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878" y="502961"/>
            <a:ext cx="9140122" cy="5124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031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03245" y="1344705"/>
            <a:ext cx="8137510" cy="4787154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wrap="square" anchor="ctr" anchorCtr="0">
            <a:noAutofit/>
          </a:bodyPr>
          <a:lstStyle/>
          <a:p>
            <a:pPr marL="623888" indent="-268288" defTabSz="779173">
              <a:spcBef>
                <a:spcPts val="600"/>
              </a:spcBef>
              <a:defRPr/>
            </a:pPr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パブリックコメントを受けた修正版が公表済のもの</a:t>
            </a:r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00113" indent="-276225" defTabSz="779173">
              <a:spcBef>
                <a:spcPts val="600"/>
              </a:spcBef>
              <a:tabLst>
                <a:tab pos="900113" algn="l"/>
              </a:tabLst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データ保護影響評価</a:t>
            </a:r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00113" indent="-276225" defTabSz="779173">
              <a:spcBef>
                <a:spcPts val="600"/>
              </a:spcBef>
              <a:tabLst>
                <a:tab pos="900113" algn="l"/>
              </a:tabLst>
              <a:defRPr/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データポータビリティ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00113" indent="-276225" defTabSz="779173">
              <a:spcBef>
                <a:spcPts val="600"/>
              </a:spcBef>
              <a:tabLst>
                <a:tab pos="900113" algn="l"/>
              </a:tabLst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データ保護オフィサー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00113" indent="-276225" defTabSz="779173">
              <a:spcBef>
                <a:spcPts val="600"/>
              </a:spcBef>
              <a:tabLst>
                <a:tab pos="900113" algn="l"/>
              </a:tabLst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主務監督機関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00113" indent="-276225" defTabSz="779173">
              <a:spcBef>
                <a:spcPts val="600"/>
              </a:spcBef>
              <a:tabLst>
                <a:tab pos="900113" algn="l"/>
              </a:tabLst>
              <a:defRPr/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制裁金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87425" indent="-363538" defTabSz="779173">
              <a:spcBef>
                <a:spcPts val="600"/>
              </a:spcBef>
              <a:defRPr/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個人データ漏えい通知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87425" indent="-363538" defTabSz="779173">
              <a:spcBef>
                <a:spcPts val="600"/>
              </a:spcBef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自動化された意思決定とプロファイリング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87425" indent="-363538" defTabSz="779173">
              <a:spcBef>
                <a:spcPts val="600"/>
              </a:spcBef>
              <a:defRPr/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透明性</a:t>
            </a:r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87425" indent="-363538" defTabSz="779173">
              <a:spcBef>
                <a:spcPts val="600"/>
              </a:spcBef>
              <a:defRPr/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同意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23888" indent="-268288" defTabSz="779173">
              <a:spcBef>
                <a:spcPts val="600"/>
              </a:spcBef>
              <a:defRPr/>
            </a:pP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23888" indent="-268288" defTabSz="779173">
              <a:spcBef>
                <a:spcPts val="600"/>
              </a:spcBef>
              <a:defRPr/>
            </a:pPr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パブリックコメントが終了したもの</a:t>
            </a:r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900113" indent="-276225" defTabSz="779173">
              <a:spcBef>
                <a:spcPts val="600"/>
              </a:spcBef>
              <a:tabLst>
                <a:tab pos="900113" algn="l"/>
              </a:tabLst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49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</a:t>
            </a:r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00113" indent="-276225" defTabSz="779173">
              <a:spcBef>
                <a:spcPts val="600"/>
              </a:spcBef>
              <a:tabLst>
                <a:tab pos="900113" algn="l"/>
              </a:tabLst>
              <a:defRPr/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認証機関の認定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76253" y="613119"/>
            <a:ext cx="8317840" cy="597116"/>
          </a:xfrm>
          <a:prstGeom prst="roundRect">
            <a:avLst>
              <a:gd name="adj" fmla="val 8367"/>
            </a:avLst>
          </a:prstGeom>
          <a:solidFill>
            <a:schemeClr val="accent5">
              <a:lumMod val="20000"/>
              <a:lumOff val="80000"/>
            </a:schemeClr>
          </a:solidFill>
          <a:ln w="889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66462" rIns="66462" bIns="66462" rtlCol="0" anchor="ctr" anchorCtr="0"/>
          <a:lstStyle/>
          <a:p>
            <a:pPr marL="86458">
              <a:tabLst>
                <a:tab pos="86458" algn="l"/>
              </a:tabLst>
            </a:pPr>
            <a:r>
              <a:rPr lang="en-US" altLang="ja-JP" sz="1846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846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条作業部会によって公表された</a:t>
            </a:r>
            <a:r>
              <a:rPr lang="en-US" altLang="ja-JP" sz="1846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GDPR</a:t>
            </a:r>
            <a:r>
              <a:rPr lang="ja-JP" altLang="en-US" sz="1846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のガイドライン</a:t>
            </a:r>
            <a:endParaRPr lang="en-US" altLang="ja-JP" sz="1846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6458">
              <a:tabLst>
                <a:tab pos="86458" algn="l"/>
              </a:tabLst>
            </a:pPr>
            <a:r>
              <a:rPr lang="ja-JP" altLang="en-US" sz="1846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（一部は日本語仮訳をウェブページに掲載済・その他も準備が整い次第掲載予定）</a:t>
            </a:r>
            <a:endParaRPr lang="ja-JP" altLang="en-US" sz="1846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657600" y="1842247"/>
            <a:ext cx="21659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1"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</a:t>
            </a:r>
            <a:r>
              <a:rPr kumimoji="1"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日日本語仮訳掲載開始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379696" y="2169458"/>
            <a:ext cx="21659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1"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</a:t>
            </a:r>
            <a:r>
              <a:rPr kumimoji="1"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日日本語仮訳掲載開始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209368" y="2792503"/>
            <a:ext cx="21659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1"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</a:t>
            </a:r>
            <a:r>
              <a:rPr kumimoji="1"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日日本語仮訳掲載開始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482791" y="2501152"/>
            <a:ext cx="21659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1"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</a:t>
            </a:r>
            <a:r>
              <a:rPr kumimoji="1"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日日本語仮訳掲載開始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243934" y="5351930"/>
            <a:ext cx="4724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＜十分性認定、特定の安全保護措置以外の越境移転事由＞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898048" y="657973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4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39235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5921</TotalTime>
  <Words>393</Words>
  <Application>Microsoft Office PowerPoint</Application>
  <PresentationFormat>画面に合わせる (4:3)</PresentationFormat>
  <Paragraphs>96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Meiryo UI</vt:lpstr>
      <vt:lpstr>ＭＳ Ｐゴシック</vt:lpstr>
      <vt:lpstr>新細明體</vt:lpstr>
      <vt:lpstr>Arial</vt:lpstr>
      <vt:lpstr>Calibri</vt:lpstr>
      <vt:lpstr>Calibri Light</vt:lpstr>
      <vt:lpstr>Wingdings</vt:lpstr>
      <vt:lpstr>Office テーマ</vt:lpstr>
      <vt:lpstr> GDPRの適用開始に向けて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遠藤 信一郎（情報保護委）</dc:creator>
  <cp:lastModifiedBy>野村 安友美（情報保護委）</cp:lastModifiedBy>
  <cp:revision>358</cp:revision>
  <cp:lastPrinted>2018-04-24T07:57:19Z</cp:lastPrinted>
  <dcterms:created xsi:type="dcterms:W3CDTF">2016-12-21T06:45:05Z</dcterms:created>
  <dcterms:modified xsi:type="dcterms:W3CDTF">2018-05-17T05:20:18Z</dcterms:modified>
</cp:coreProperties>
</file>